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charts/chart1.xml" ContentType="application/vnd.openxmlformats-officedocument.drawingml.chart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charts/_rels/chart1.xml.rels><?xml version="1.0" encoding="UTF-8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Human</c:v>
                </c:pt>
              </c:strCache>
            </c:strRef>
          </c:tx>
          <c:spPr>
            <a:solidFill>
              <a:srgbClr val="028090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9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DK_backyard</c:v>
                  </c:pt>
                  <c:pt idx="1">
                    <c:v>DK_parking</c:v>
                  </c:pt>
                  <c:pt idx="2">
                    <c:v>THI_Bikepark</c:v>
                  </c:pt>
                  <c:pt idx="3">
                    <c:v>THI_Grass</c:v>
                  </c:pt>
                </c:lvl>
              </c:multiLvlStrCache>
            </c:multiLvl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1342</c:v>
                </c:pt>
                <c:pt idx="1">
                  <c:v>1160</c:v>
                </c:pt>
                <c:pt idx="2">
                  <c:v>711</c:v>
                </c:pt>
                <c:pt idx="3">
                  <c:v>429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Bicycle</c:v>
                </c:pt>
              </c:strCache>
            </c:strRef>
          </c:tx>
          <c:spPr>
            <a:solidFill>
              <a:srgbClr val="D97706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9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DK_backyard</c:v>
                  </c:pt>
                  <c:pt idx="1">
                    <c:v>DK_parking</c:v>
                  </c:pt>
                  <c:pt idx="2">
                    <c:v>THI_Bikepark</c:v>
                  </c:pt>
                  <c:pt idx="3">
                    <c:v>THI_Grass</c:v>
                  </c:pt>
                </c:lvl>
              </c:multiLvlStrCache>
            </c:multiLvl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597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Vehicle</c:v>
                </c:pt>
              </c:strCache>
            </c:strRef>
          </c:tx>
          <c:spPr>
            <a:solidFill>
              <a:srgbClr val="2D3F6B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900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Sheet1!$A$2:$A$5</c:f>
              <c:multiLvlStrCache>
                <c:ptCount val="4"/>
                <c:lvl>
                  <c:pt idx="0">
                    <c:v>DK_backyard</c:v>
                  </c:pt>
                  <c:pt idx="1">
                    <c:v>DK_parking</c:v>
                  </c:pt>
                  <c:pt idx="2">
                    <c:v>THI_Bikepark</c:v>
                  </c:pt>
                  <c:pt idx="3">
                    <c:v>THI_Grass</c:v>
                  </c:pt>
                </c:lvl>
              </c:multiLvlStrCache>
            </c:multiLvl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537</c:v>
                </c:pt>
                <c:pt idx="3">
                  <c:v>0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0" i="0" strike="noStrike" sz="900" u="none">
                  <a:solidFill>
                    <a:srgbClr val="000000"/>
                  </a:solidFill>
                  <a:latin typeface="Arial"/>
                </a:defRPr>
              </a:pPr>
            </a:p>
          </c:txPr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50"/>
        <c:overlap val="10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span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yourselves. State the project: Low-Altitude Aerial Object Detection for THI-Fraunhofer-THD collaboration. Mention the 15-min structure: intro → dataset → model → results → conclusion.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insight from the confusion matrix: Bicycle's main error is being missed (classified as background) — not being confused with other classes. This means the model knows WHAT a bicycle looks like but sometimes doesn't detect it. Solution: more bicycle training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these examples and point out: high confidence scores (0.9-1.0) on well-visible objects, correct bounding box tightness, and that the model generalizes across different scenes.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GT vs predictions side by side. The boxes align very well. This is from DK_parking which has the most annotations (1,757 total).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Summarize: we built a real low-altitude detection pipeline from scratch. The dataset quality was key — 91.8% mAP proves it. Next step is the tracking extension and more bicycle data. Open for Q&amp;A.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the agenda briefly — 30 seconds max.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gap in existing datasets. VisDrone/UAVDT are &gt;30m altitude — we're building for 3-9m which is a completely different visual challenge. Objects appear much larger, perspective is more top-down.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class imbalance — Human dominates at 76%. This will affect Bicycle performance in particular. Negative samples at 15% were intentionally kept to teach the model background.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insight is consistency — all 4 team members had to follow identical rules so the ground truth is reliable. Inconsistent annotation hurts mAP directly.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4 decisions were the most debated during annotation. Shadows in particular were tricky — at 3-9m altitude the shadows can be 2-3x the size of the 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Explain: we used YOLOv8 Nano because it's designed for edge/drone devices. Trained on Google Colab T4 GPU. Early stopping at patience=15 means training auto-stopped when mAP stopped improving. Aerial optimizations: box=7.5 enforces tight bounding boxes, cls=1.5 weights classification correctly, cos_lr gives smooth learning rate decay.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talking points: Vehicle gets perfect 1.0 because it's visually distinct from top-down view. Bicycle struggles most — 597 training samples vs 3,642 Human. Overall 91.8% mAP@0.5 is strong for a custom dataset.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that all three curves are very flat and high — meaning the model is robust across confidence thresholds. The drop-off happens only at very high confidence (&gt;0.9). Bicycle's lower performance is expected and explained by training data volume.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jpeg"/><Relationship Id="rId3" Type="http://schemas.openxmlformats.org/officeDocument/2006/relationships/image" Target="../media/image-9-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E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74720" cy="5143500"/>
          </a:xfrm>
          <a:prstGeom prst="rect">
            <a:avLst/>
          </a:prstGeom>
          <a:solidFill>
            <a:srgbClr val="028090"/>
          </a:solidFill>
          <a:ln/>
        </p:spPr>
      </p:sp>
      <p:sp>
        <p:nvSpPr>
          <p:cNvPr id="3" name="Text 1"/>
          <p:cNvSpPr/>
          <p:nvPr/>
        </p:nvSpPr>
        <p:spPr>
          <a:xfrm>
            <a:off x="13716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500" kern="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ARIEL PROJECT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228600" y="2011680"/>
            <a:ext cx="3017520" cy="457200"/>
          </a:xfrm>
          <a:prstGeom prst="roundRect">
            <a:avLst>
              <a:gd name="adj" fmla="val 10000"/>
            </a:avLst>
          </a:prstGeom>
          <a:solidFill>
            <a:srgbClr val="016070"/>
          </a:solidFill>
          <a:ln/>
        </p:spPr>
      </p:sp>
      <p:sp>
        <p:nvSpPr>
          <p:cNvPr id="5" name="Text 3"/>
          <p:cNvSpPr/>
          <p:nvPr/>
        </p:nvSpPr>
        <p:spPr>
          <a:xfrm>
            <a:off x="228600" y="2011680"/>
            <a:ext cx="3017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 · Fraunhofer IVI · THD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3749040" y="914400"/>
            <a:ext cx="512064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Low-Altitude Aerial</a:t>
            </a:r>
            <a:endParaRPr lang="en-US" sz="3400" dirty="0"/>
          </a:p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Object Detection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3749040" y="2743200"/>
            <a:ext cx="5120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Final Project Presentation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749040" y="3383280"/>
            <a:ext cx="5120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2E8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Aksakal Berke   ·   Haggag Seifeldin   ·   Rihani Yazan Daniel   ·   Uzun Recep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3749040" y="3840480"/>
            <a:ext cx="5120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Group-One  ·  SS26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Confusion Matrix Analysis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Raw counts &amp; normalized view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274320" y="1051560"/>
            <a:ext cx="3931920" cy="3657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274320" y="1078992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Normalized</a:t>
            </a:r>
            <a:endParaRPr lang="en-US" sz="1200" dirty="0"/>
          </a:p>
        </p:txBody>
      </p:sp>
      <p:pic>
        <p:nvPicPr>
          <p:cNvPr id="7" name="Image 0" descr="/mnt/user-data/uploads/WhatsApp_Image_2026-06-24_at_00_12_25__2_.jpeg"/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20040" y="1399032"/>
            <a:ext cx="3840480" cy="320040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389120" y="1051560"/>
            <a:ext cx="3931920" cy="3657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4389120" y="1078992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Raw Counts</a:t>
            </a:r>
            <a:endParaRPr lang="en-US" sz="1200" dirty="0"/>
          </a:p>
        </p:txBody>
      </p:sp>
      <p:pic>
        <p:nvPicPr>
          <p:cNvPr id="10" name="Image 1" descr="/mnt/user-data/uploads/WhatsApp_Image_2026-06-24_at_00_12_25.jpeg"/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434840" y="1399032"/>
            <a:ext cx="3840480" cy="320040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274320" y="4507992"/>
            <a:ext cx="2651760" cy="384048"/>
          </a:xfrm>
          <a:prstGeom prst="roundRect">
            <a:avLst>
              <a:gd name="adj" fmla="val 14286"/>
            </a:avLst>
          </a:prstGeom>
          <a:solidFill>
            <a:srgbClr val="E8F5F7"/>
          </a:solidFill>
          <a:ln/>
        </p:spPr>
      </p:sp>
      <p:sp>
        <p:nvSpPr>
          <p:cNvPr id="12" name="Text 8"/>
          <p:cNvSpPr/>
          <p:nvPr/>
        </p:nvSpPr>
        <p:spPr>
          <a:xfrm>
            <a:off x="274320" y="4507992"/>
            <a:ext cx="2651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Human: 96% correctly classified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3108960" y="4507992"/>
            <a:ext cx="2651760" cy="384048"/>
          </a:xfrm>
          <a:prstGeom prst="roundRect">
            <a:avLst>
              <a:gd name="adj" fmla="val 14286"/>
            </a:avLst>
          </a:prstGeom>
          <a:solidFill>
            <a:srgbClr val="E8F5F7"/>
          </a:solidFill>
          <a:ln/>
        </p:spPr>
      </p:sp>
      <p:sp>
        <p:nvSpPr>
          <p:cNvPr id="14" name="Text 10"/>
          <p:cNvSpPr/>
          <p:nvPr/>
        </p:nvSpPr>
        <p:spPr>
          <a:xfrm>
            <a:off x="3108960" y="4507992"/>
            <a:ext cx="2651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Vehicle: 100% correctly classified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5943600" y="4507992"/>
            <a:ext cx="2651760" cy="384048"/>
          </a:xfrm>
          <a:prstGeom prst="roundRect">
            <a:avLst>
              <a:gd name="adj" fmla="val 14286"/>
            </a:avLst>
          </a:prstGeom>
          <a:solidFill>
            <a:srgbClr val="FFF7ED"/>
          </a:solidFill>
          <a:ln/>
        </p:spPr>
      </p:sp>
      <p:sp>
        <p:nvSpPr>
          <p:cNvPr id="16" name="Text 12"/>
          <p:cNvSpPr/>
          <p:nvPr/>
        </p:nvSpPr>
        <p:spPr>
          <a:xfrm>
            <a:off x="5943600" y="4507992"/>
            <a:ext cx="2651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D977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⚠️  Background → Human (83%): main FP edge case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Qualitative Results — Detection Examples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THI_Bikepark · THI_Grass scenes — model predictions with confidence scores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228600" y="1051560"/>
            <a:ext cx="425196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320040" y="1097280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THI_Bikepark — Predictions</a:t>
            </a:r>
            <a:endParaRPr lang="en-US" sz="1100" dirty="0"/>
          </a:p>
        </p:txBody>
      </p:sp>
      <p:pic>
        <p:nvPicPr>
          <p:cNvPr id="7" name="Image 0" descr="/mnt/user-data/uploads/WhatsApp_Image_2026-06-24_at_00_12_26__2_.jpeg"/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1417320"/>
            <a:ext cx="4160520" cy="301752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663440" y="1051560"/>
            <a:ext cx="425196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4754880" y="1097280"/>
            <a:ext cx="4069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THI_Grass + Mixed Scenes</a:t>
            </a:r>
            <a:endParaRPr lang="en-US" sz="1100" dirty="0"/>
          </a:p>
        </p:txBody>
      </p:sp>
      <p:pic>
        <p:nvPicPr>
          <p:cNvPr id="10" name="Image 1" descr="/mnt/user-data/uploads/WhatsApp_Image_2026-06-24_at_00_12_26__3_.jpeg"/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709160" y="1417320"/>
            <a:ext cx="4160520" cy="301752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228600" y="4590288"/>
            <a:ext cx="4251960" cy="320040"/>
          </a:xfrm>
          <a:prstGeom prst="roundRect">
            <a:avLst>
              <a:gd name="adj" fmla="val 14286"/>
            </a:avLst>
          </a:prstGeom>
          <a:solidFill>
            <a:srgbClr val="E8F5F7"/>
          </a:solidFill>
          <a:ln/>
        </p:spPr>
      </p:sp>
      <p:sp>
        <p:nvSpPr>
          <p:cNvPr id="12" name="Text 8"/>
          <p:cNvSpPr/>
          <p:nvPr/>
        </p:nvSpPr>
        <p:spPr>
          <a:xfrm>
            <a:off x="228600" y="459028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■  Human  (navy)  ·  Confidence scores shown on each box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4709160" y="4590288"/>
            <a:ext cx="4251960" cy="320040"/>
          </a:xfrm>
          <a:prstGeom prst="roundRect">
            <a:avLst>
              <a:gd name="adj" fmla="val 14286"/>
            </a:avLst>
          </a:prstGeom>
          <a:solidFill>
            <a:srgbClr val="E8F5F7"/>
          </a:solidFill>
          <a:ln/>
        </p:spPr>
      </p:sp>
      <p:sp>
        <p:nvSpPr>
          <p:cNvPr id="14" name="Text 10"/>
          <p:cNvSpPr/>
          <p:nvPr/>
        </p:nvSpPr>
        <p:spPr>
          <a:xfrm>
            <a:off x="4709160" y="4590288"/>
            <a:ext cx="4251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■  Bicycle  (cyan)  ·  Confidence scores shown on each box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Detection Examples — DK Parking Scene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Ground truth vs. model predictions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228600" y="1051560"/>
            <a:ext cx="425196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28600" y="1051560"/>
            <a:ext cx="2011680" cy="347472"/>
          </a:xfrm>
          <a:prstGeom prst="roundRect">
            <a:avLst>
              <a:gd name="adj" fmla="val 15789"/>
            </a:avLst>
          </a:prstGeom>
          <a:solidFill>
            <a:srgbClr val="64748B"/>
          </a:solidFill>
          <a:ln/>
        </p:spPr>
      </p:sp>
      <p:sp>
        <p:nvSpPr>
          <p:cNvPr id="7" name="Text 5"/>
          <p:cNvSpPr/>
          <p:nvPr/>
        </p:nvSpPr>
        <p:spPr>
          <a:xfrm>
            <a:off x="228600" y="1051560"/>
            <a:ext cx="20116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Ground Truth Labels</a:t>
            </a:r>
            <a:endParaRPr lang="en-US" sz="1000" dirty="0"/>
          </a:p>
        </p:txBody>
      </p:sp>
      <p:pic>
        <p:nvPicPr>
          <p:cNvPr id="8" name="Image 0" descr="/mnt/user-data/uploads/WhatsApp_Image_2026-06-24_at_00_12_25__1_.jpeg"/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1417320"/>
            <a:ext cx="4160520" cy="301752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4663440" y="1051560"/>
            <a:ext cx="4251960" cy="3474720"/>
          </a:xfrm>
          <a:prstGeom prst="roundRect">
            <a:avLst>
              <a:gd name="adj" fmla="val 210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663440" y="1051560"/>
            <a:ext cx="2286000" cy="347472"/>
          </a:xfrm>
          <a:prstGeom prst="roundRect">
            <a:avLst>
              <a:gd name="adj" fmla="val 15789"/>
            </a:avLst>
          </a:prstGeom>
          <a:solidFill>
            <a:srgbClr val="028090"/>
          </a:solidFill>
          <a:ln/>
        </p:spPr>
      </p:sp>
      <p:sp>
        <p:nvSpPr>
          <p:cNvPr id="11" name="Text 8"/>
          <p:cNvSpPr/>
          <p:nvPr/>
        </p:nvSpPr>
        <p:spPr>
          <a:xfrm>
            <a:off x="4663440" y="1051560"/>
            <a:ext cx="2286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Predictions</a:t>
            </a:r>
            <a:endParaRPr lang="en-US" sz="1000" dirty="0"/>
          </a:p>
        </p:txBody>
      </p:sp>
      <p:pic>
        <p:nvPicPr>
          <p:cNvPr id="12" name="Image 1" descr="/mnt/user-data/uploads/WhatsApp_Image_2026-06-24_at_00_12_25__3_.jpeg"/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709160" y="1417320"/>
            <a:ext cx="4160520" cy="301752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228600" y="4590288"/>
            <a:ext cx="8686800" cy="384048"/>
          </a:xfrm>
          <a:prstGeom prst="roundRect">
            <a:avLst>
              <a:gd name="adj" fmla="val 14286"/>
            </a:avLst>
          </a:prstGeom>
          <a:solidFill>
            <a:srgbClr val="E8F5F7"/>
          </a:solidFill>
          <a:ln/>
        </p:spPr>
      </p:sp>
      <p:sp>
        <p:nvSpPr>
          <p:cNvPr id="14" name="Text 10"/>
          <p:cNvSpPr/>
          <p:nvPr/>
        </p:nvSpPr>
        <p:spPr>
          <a:xfrm>
            <a:off x="320040" y="4590288"/>
            <a:ext cx="8503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Model predictions closely match ground truth labels — tight bounding boxes and accurate class assignment across crowded scenes.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1E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37160"/>
          </a:xfrm>
          <a:prstGeom prst="rect">
            <a:avLst/>
          </a:prstGeom>
          <a:solidFill>
            <a:srgbClr val="028090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Conclusion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457200" y="86868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Ariel Project · Group-One · THI-THD · SS26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640080" y="1298448"/>
            <a:ext cx="7863840" cy="457200"/>
          </a:xfrm>
          <a:prstGeom prst="roundRect">
            <a:avLst>
              <a:gd name="adj" fmla="val 12000"/>
            </a:avLst>
          </a:prstGeom>
          <a:solidFill>
            <a:srgbClr val="1A2E4A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1298448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Custom dataset: 4,776 annotations across 4 distinct scenes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640080" y="1828800"/>
            <a:ext cx="7863840" cy="457200"/>
          </a:xfrm>
          <a:prstGeom prst="roundRect">
            <a:avLst>
              <a:gd name="adj" fmla="val 12000"/>
            </a:avLst>
          </a:prstGeom>
          <a:solidFill>
            <a:srgbClr val="1A2E4A"/>
          </a:solidFill>
          <a:ln/>
        </p:spPr>
      </p:sp>
      <p:sp>
        <p:nvSpPr>
          <p:cNvPr id="8" name="Text 6"/>
          <p:cNvSpPr/>
          <p:nvPr/>
        </p:nvSpPr>
        <p:spPr>
          <a:xfrm>
            <a:off x="822960" y="1828800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mAP@0.5 of 91.8% — strong result for custom low-altitude data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40080" y="2359152"/>
            <a:ext cx="7863840" cy="457200"/>
          </a:xfrm>
          <a:prstGeom prst="roundRect">
            <a:avLst>
              <a:gd name="adj" fmla="val 12000"/>
            </a:avLst>
          </a:prstGeom>
          <a:solidFill>
            <a:srgbClr val="1A2E4A"/>
          </a:solidFill>
          <a:ln/>
        </p:spPr>
      </p:sp>
      <p:sp>
        <p:nvSpPr>
          <p:cNvPr id="10" name="Text 8"/>
          <p:cNvSpPr/>
          <p:nvPr/>
        </p:nvSpPr>
        <p:spPr>
          <a:xfrm>
            <a:off x="822960" y="2359152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Vehicle: perfect 1.0 precision &amp; recall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40080" y="2889504"/>
            <a:ext cx="7863840" cy="457200"/>
          </a:xfrm>
          <a:prstGeom prst="roundRect">
            <a:avLst>
              <a:gd name="adj" fmla="val 12000"/>
            </a:avLst>
          </a:prstGeom>
          <a:solidFill>
            <a:srgbClr val="1A2E4A"/>
          </a:solidFill>
          <a:ln/>
        </p:spPr>
      </p:sp>
      <p:sp>
        <p:nvSpPr>
          <p:cNvPr id="12" name="Text 10"/>
          <p:cNvSpPr/>
          <p:nvPr/>
        </p:nvSpPr>
        <p:spPr>
          <a:xfrm>
            <a:off x="822960" y="2889504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Human: 96% correctly classified with high confidence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640080" y="3419856"/>
            <a:ext cx="7863840" cy="457200"/>
          </a:xfrm>
          <a:prstGeom prst="roundRect">
            <a:avLst>
              <a:gd name="adj" fmla="val 12000"/>
            </a:avLst>
          </a:prstGeom>
          <a:solidFill>
            <a:srgbClr val="1A2E4A"/>
          </a:solidFill>
          <a:ln/>
        </p:spPr>
      </p:sp>
      <p:sp>
        <p:nvSpPr>
          <p:cNvPr id="14" name="Text 12"/>
          <p:cNvSpPr/>
          <p:nvPr/>
        </p:nvSpPr>
        <p:spPr>
          <a:xfrm>
            <a:off x="822960" y="3419856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✅  Inference: 2.3 ms (4.2 ms full pipeline) — real-time ready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40080" y="3950208"/>
            <a:ext cx="7863840" cy="457200"/>
          </a:xfrm>
          <a:prstGeom prst="roundRect">
            <a:avLst>
              <a:gd name="adj" fmla="val 12000"/>
            </a:avLst>
          </a:prstGeom>
          <a:solidFill>
            <a:srgbClr val="1A2E4A"/>
          </a:solidFill>
          <a:ln/>
        </p:spPr>
      </p:sp>
      <p:sp>
        <p:nvSpPr>
          <p:cNvPr id="16" name="Text 14"/>
          <p:cNvSpPr/>
          <p:nvPr/>
        </p:nvSpPr>
        <p:spPr>
          <a:xfrm>
            <a:off x="822960" y="3950208"/>
            <a:ext cx="75895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🔭  Future work: expand negatives to reduce background → Human FPs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rgbClr val="028090"/>
          </a:solidFill>
          <a:ln/>
        </p:spPr>
      </p:sp>
      <p:sp>
        <p:nvSpPr>
          <p:cNvPr id="18" name="Text 16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Thank you  ·  Questions welcome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Presentation Outline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Ariel Project · Group-One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65760" y="1143000"/>
            <a:ext cx="411480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75488" y="128016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028090"/>
          </a:solidFill>
          <a:ln/>
        </p:spPr>
      </p:sp>
      <p:sp>
        <p:nvSpPr>
          <p:cNvPr id="7" name="Text 5"/>
          <p:cNvSpPr/>
          <p:nvPr/>
        </p:nvSpPr>
        <p:spPr>
          <a:xfrm>
            <a:off x="475488" y="128016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078992" y="123444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Overview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078992" y="1600200"/>
            <a:ext cx="3291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Goals, motivation &amp; research gap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754880" y="1143000"/>
            <a:ext cx="411480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864608" y="128016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D97706"/>
          </a:solidFill>
          <a:ln/>
        </p:spPr>
      </p:sp>
      <p:sp>
        <p:nvSpPr>
          <p:cNvPr id="12" name="Text 10"/>
          <p:cNvSpPr/>
          <p:nvPr/>
        </p:nvSpPr>
        <p:spPr>
          <a:xfrm>
            <a:off x="4864608" y="128016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5468112" y="123444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Dataset &amp; Annotation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468112" y="1600200"/>
            <a:ext cx="3291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4,776 annotations · 10 videos · 4 scenes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365760" y="2331720"/>
            <a:ext cx="411480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75488" y="246888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2D3F6B"/>
          </a:solidFill>
          <a:ln/>
        </p:spPr>
      </p:sp>
      <p:sp>
        <p:nvSpPr>
          <p:cNvPr id="17" name="Text 15"/>
          <p:cNvSpPr/>
          <p:nvPr/>
        </p:nvSpPr>
        <p:spPr>
          <a:xfrm>
            <a:off x="475488" y="246888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1078992" y="242316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 &amp; Training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078992" y="2788920"/>
            <a:ext cx="3291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YOLOv8 fine-tuning on custom dataset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754880" y="2331720"/>
            <a:ext cx="411480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864608" y="246888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059669"/>
          </a:solidFill>
          <a:ln/>
        </p:spPr>
      </p:sp>
      <p:sp>
        <p:nvSpPr>
          <p:cNvPr id="22" name="Text 20"/>
          <p:cNvSpPr/>
          <p:nvPr/>
        </p:nvSpPr>
        <p:spPr>
          <a:xfrm>
            <a:off x="4864608" y="246888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468112" y="242316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 &amp; Evaluation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5468112" y="2788920"/>
            <a:ext cx="3291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mAP, precision, recall, confusion matrix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365760" y="3520440"/>
            <a:ext cx="411480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475488" y="365760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028090"/>
          </a:solidFill>
          <a:ln/>
        </p:spPr>
      </p:sp>
      <p:sp>
        <p:nvSpPr>
          <p:cNvPr id="27" name="Text 25"/>
          <p:cNvSpPr/>
          <p:nvPr/>
        </p:nvSpPr>
        <p:spPr>
          <a:xfrm>
            <a:off x="475488" y="365760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078992" y="3611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Qualitative Results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078992" y="3977640"/>
            <a:ext cx="3291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Detection examples across all scenes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4754880" y="3520440"/>
            <a:ext cx="411480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4864608" y="3657600"/>
            <a:ext cx="502920" cy="502920"/>
          </a:xfrm>
          <a:prstGeom prst="roundRect">
            <a:avLst>
              <a:gd name="adj" fmla="val 10909"/>
            </a:avLst>
          </a:prstGeom>
          <a:solidFill>
            <a:srgbClr val="1B2A4A"/>
          </a:solidFill>
          <a:ln/>
        </p:spPr>
      </p:sp>
      <p:sp>
        <p:nvSpPr>
          <p:cNvPr id="32" name="Text 30"/>
          <p:cNvSpPr/>
          <p:nvPr/>
        </p:nvSpPr>
        <p:spPr>
          <a:xfrm>
            <a:off x="4864608" y="3657600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5468112" y="3611880"/>
            <a:ext cx="3291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 &amp; Next Steps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5468112" y="3977640"/>
            <a:ext cx="3291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findings and future work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Project Overview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Low-Altitude Aerial Object Detection (3–9 m)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20040" y="1097280"/>
            <a:ext cx="530352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20040" y="1097280"/>
            <a:ext cx="1371600" cy="347472"/>
          </a:xfrm>
          <a:prstGeom prst="roundRect">
            <a:avLst>
              <a:gd name="adj" fmla="val 15789"/>
            </a:avLst>
          </a:prstGeom>
          <a:solidFill>
            <a:srgbClr val="DC2626"/>
          </a:solidFill>
          <a:ln/>
        </p:spPr>
      </p:sp>
      <p:sp>
        <p:nvSpPr>
          <p:cNvPr id="7" name="Text 5"/>
          <p:cNvSpPr/>
          <p:nvPr/>
        </p:nvSpPr>
        <p:spPr>
          <a:xfrm>
            <a:off x="320040" y="1097280"/>
            <a:ext cx="1371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 Gap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1490472"/>
            <a:ext cx="5074920" cy="658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Existing datasets (VisDrone, UAVDT) are optimized for &gt;30 m altitude — leading to missed detections and high false positives at low altitudes.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320040" y="2331720"/>
            <a:ext cx="530352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320040" y="2331720"/>
            <a:ext cx="1371600" cy="347472"/>
          </a:xfrm>
          <a:prstGeom prst="roundRect">
            <a:avLst>
              <a:gd name="adj" fmla="val 15789"/>
            </a:avLst>
          </a:prstGeom>
          <a:solidFill>
            <a:srgbClr val="028090"/>
          </a:solidFill>
          <a:ln/>
        </p:spPr>
      </p:sp>
      <p:sp>
        <p:nvSpPr>
          <p:cNvPr id="11" name="Text 9"/>
          <p:cNvSpPr/>
          <p:nvPr/>
        </p:nvSpPr>
        <p:spPr>
          <a:xfrm>
            <a:off x="320040" y="2331720"/>
            <a:ext cx="1371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Objective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57200" y="2724912"/>
            <a:ext cx="5074920" cy="658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a custom annotated dataset for 3–9 m drone footage and fine-tune a YOLO-based detector to achieve reliable detection at ground-level altitudes.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320040" y="3566160"/>
            <a:ext cx="530352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0040" y="3566160"/>
            <a:ext cx="1371600" cy="347472"/>
          </a:xfrm>
          <a:prstGeom prst="roundRect">
            <a:avLst>
              <a:gd name="adj" fmla="val 15789"/>
            </a:avLst>
          </a:prstGeom>
          <a:solidFill>
            <a:srgbClr val="D97706"/>
          </a:solidFill>
          <a:ln/>
        </p:spPr>
      </p:sp>
      <p:sp>
        <p:nvSpPr>
          <p:cNvPr id="15" name="Text 13"/>
          <p:cNvSpPr/>
          <p:nvPr/>
        </p:nvSpPr>
        <p:spPr>
          <a:xfrm>
            <a:off x="320040" y="3566160"/>
            <a:ext cx="1371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Pipeline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457200" y="3959352"/>
            <a:ext cx="5074920" cy="6583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collection → Frame extraction → Manual annotation → YOLO fine-tuning → Evaluation (mAP@0.5 / mAP@0.5:0.95)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943600" y="1097280"/>
            <a:ext cx="2926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Detection Classes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943600" y="1600200"/>
            <a:ext cx="292608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5943600" y="1600200"/>
            <a:ext cx="2926080" cy="228600"/>
          </a:xfrm>
          <a:prstGeom prst="rect">
            <a:avLst/>
          </a:prstGeom>
          <a:solidFill>
            <a:srgbClr val="028090"/>
          </a:solidFill>
          <a:ln/>
        </p:spPr>
      </p:sp>
      <p:sp>
        <p:nvSpPr>
          <p:cNvPr id="20" name="Text 18"/>
          <p:cNvSpPr/>
          <p:nvPr/>
        </p:nvSpPr>
        <p:spPr>
          <a:xfrm>
            <a:off x="5943600" y="1600200"/>
            <a:ext cx="29260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 0 — Human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5989320" y="1874520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Pedestrians &amp; clusters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5943600" y="2606040"/>
            <a:ext cx="292608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5943600" y="2606040"/>
            <a:ext cx="2926080" cy="228600"/>
          </a:xfrm>
          <a:prstGeom prst="rect">
            <a:avLst/>
          </a:prstGeom>
          <a:solidFill>
            <a:srgbClr val="D97706"/>
          </a:solidFill>
          <a:ln/>
        </p:spPr>
      </p:sp>
      <p:sp>
        <p:nvSpPr>
          <p:cNvPr id="24" name="Text 22"/>
          <p:cNvSpPr/>
          <p:nvPr/>
        </p:nvSpPr>
        <p:spPr>
          <a:xfrm>
            <a:off x="5943600" y="2606040"/>
            <a:ext cx="29260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 1 — Bicycle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5989320" y="2880360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Parked or moving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943600" y="3611880"/>
            <a:ext cx="292608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5943600" y="3611880"/>
            <a:ext cx="2926080" cy="228600"/>
          </a:xfrm>
          <a:prstGeom prst="rect">
            <a:avLst/>
          </a:prstGeom>
          <a:solidFill>
            <a:srgbClr val="2D3F6B"/>
          </a:solidFill>
          <a:ln/>
        </p:spPr>
      </p:sp>
      <p:sp>
        <p:nvSpPr>
          <p:cNvPr id="28" name="Text 26"/>
          <p:cNvSpPr/>
          <p:nvPr/>
        </p:nvSpPr>
        <p:spPr>
          <a:xfrm>
            <a:off x="5943600" y="3611880"/>
            <a:ext cx="29260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Class 2 — Vehicle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5989320" y="3886200"/>
            <a:ext cx="28346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SUVs, sedans — top-down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5943600" y="4617720"/>
            <a:ext cx="2926080" cy="347472"/>
          </a:xfrm>
          <a:prstGeom prst="roundRect">
            <a:avLst>
              <a:gd name="adj" fmla="val 15789"/>
            </a:avLst>
          </a:prstGeom>
          <a:solidFill>
            <a:srgbClr val="E8F5F7"/>
          </a:solidFill>
          <a:ln/>
        </p:spPr>
      </p:sp>
      <p:sp>
        <p:nvSpPr>
          <p:cNvPr id="31" name="Text 29"/>
          <p:cNvSpPr/>
          <p:nvPr/>
        </p:nvSpPr>
        <p:spPr>
          <a:xfrm>
            <a:off x="5943600" y="4617720"/>
            <a:ext cx="29260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· PyTorch · Ultralytics YOLOv8 · Roboflow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Dataset Statistics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4,776 annotations · 10 video sequences · 4 distinct scenes · YOLO (.txt) format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20040" y="1051560"/>
            <a:ext cx="1920240" cy="960120"/>
          </a:xfrm>
          <a:prstGeom prst="roundRect">
            <a:avLst>
              <a:gd name="adj" fmla="val 9524"/>
            </a:avLst>
          </a:prstGeom>
          <a:solidFill>
            <a:srgbClr val="028090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320040" y="1051560"/>
            <a:ext cx="1920240" cy="59436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4,776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320040" y="1572768"/>
            <a:ext cx="1920240" cy="40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Total Annotations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2468880" y="1051560"/>
            <a:ext cx="1920240" cy="960120"/>
          </a:xfrm>
          <a:prstGeom prst="roundRect">
            <a:avLst>
              <a:gd name="adj" fmla="val 9524"/>
            </a:avLst>
          </a:prstGeom>
          <a:solidFill>
            <a:srgbClr val="016070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2468880" y="1051560"/>
            <a:ext cx="1920240" cy="59436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3,642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2468880" y="1572768"/>
            <a:ext cx="1920240" cy="40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 (76.2%)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4617720" y="1051560"/>
            <a:ext cx="1920240" cy="960120"/>
          </a:xfrm>
          <a:prstGeom prst="roundRect">
            <a:avLst>
              <a:gd name="adj" fmla="val 9524"/>
            </a:avLst>
          </a:prstGeom>
          <a:solidFill>
            <a:srgbClr val="D97706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617720" y="1051560"/>
            <a:ext cx="1920240" cy="59436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597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4617720" y="1572768"/>
            <a:ext cx="1920240" cy="40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Bicycle  (12.5%)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6766560" y="1051560"/>
            <a:ext cx="1920240" cy="960120"/>
          </a:xfrm>
          <a:prstGeom prst="roundRect">
            <a:avLst>
              <a:gd name="adj" fmla="val 9524"/>
            </a:avLst>
          </a:prstGeom>
          <a:solidFill>
            <a:srgbClr val="2D3F6B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6766560" y="1051560"/>
            <a:ext cx="1920240" cy="59436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537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6766560" y="1572768"/>
            <a:ext cx="1920240" cy="40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Vehicle  (11.2%)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320040" y="2148840"/>
            <a:ext cx="1920240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320040" y="214884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2809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2,227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320040" y="2468880"/>
            <a:ext cx="192024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Frames Labeled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2468880" y="2148840"/>
            <a:ext cx="1920240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2468880" y="214884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2809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10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2468880" y="2468880"/>
            <a:ext cx="192024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Video Sequences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4617720" y="2148840"/>
            <a:ext cx="1920240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4617720" y="214884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2809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4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4617720" y="2468880"/>
            <a:ext cx="192024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Distinct Scenes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6766560" y="2148840"/>
            <a:ext cx="1920240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6766560" y="2148840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2809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~15%</a:t>
            </a:r>
            <a:endParaRPr lang="en-US" sz="1800" dirty="0"/>
          </a:p>
        </p:txBody>
      </p:sp>
      <p:sp>
        <p:nvSpPr>
          <p:cNvPr id="28" name="Text 26"/>
          <p:cNvSpPr/>
          <p:nvPr/>
        </p:nvSpPr>
        <p:spPr>
          <a:xfrm>
            <a:off x="6766560" y="2468880"/>
            <a:ext cx="1920240" cy="320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Negative Samples</a:t>
            </a:r>
            <a:endParaRPr lang="en-US" sz="900" dirty="0"/>
          </a:p>
        </p:txBody>
      </p:sp>
      <p:graphicFrame>
        <p:nvGraphicFramePr>
          <p:cNvPr id="29" name="Chart 0" descr=""/>
          <p:cNvGraphicFramePr/>
          <p:nvPr/>
        </p:nvGraphicFramePr>
        <p:xfrm>
          <a:off x="320040" y="2926080"/>
          <a:ext cx="8503920" cy="192024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30" name="Shape 27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Annotation Methodology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Tool · Process · Labeling Rules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20040" y="1051560"/>
            <a:ext cx="411480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20040" y="1051560"/>
            <a:ext cx="4114800" cy="347472"/>
          </a:xfrm>
          <a:prstGeom prst="roundRect">
            <a:avLst>
              <a:gd name="adj" fmla="val 21053"/>
            </a:avLst>
          </a:prstGeom>
          <a:solidFill>
            <a:srgbClr val="028090"/>
          </a:solidFill>
          <a:ln/>
        </p:spPr>
      </p:sp>
      <p:sp>
        <p:nvSpPr>
          <p:cNvPr id="7" name="Text 5"/>
          <p:cNvSpPr/>
          <p:nvPr/>
        </p:nvSpPr>
        <p:spPr>
          <a:xfrm>
            <a:off x="320040" y="1051560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Annotation Tool — Roboflow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57200" y="1463040"/>
            <a:ext cx="384048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Web-based collaborative labeling platform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Parallel annotation across team members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Built-in quality review &amp; version control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 YOLO (.txt) export — one file per frame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754880" y="1051560"/>
            <a:ext cx="4114800" cy="1783080"/>
          </a:xfrm>
          <a:prstGeom prst="roundRect">
            <a:avLst>
              <a:gd name="adj" fmla="val 410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754880" y="1051560"/>
            <a:ext cx="4114800" cy="347472"/>
          </a:xfrm>
          <a:prstGeom prst="roundRect">
            <a:avLst>
              <a:gd name="adj" fmla="val 21053"/>
            </a:avLst>
          </a:prstGeom>
          <a:solidFill>
            <a:srgbClr val="D97706"/>
          </a:solidFill>
          <a:ln/>
        </p:spPr>
      </p:sp>
      <p:sp>
        <p:nvSpPr>
          <p:cNvPr id="11" name="Text 9"/>
          <p:cNvSpPr/>
          <p:nvPr/>
        </p:nvSpPr>
        <p:spPr>
          <a:xfrm>
            <a:off x="4754880" y="1051560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Frame Extraction Strategy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892040" y="1463040"/>
            <a:ext cx="384048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30 FPS drone footage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Extract only on significant scene change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Threshold: ≥10% pixel-wise intensity delta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 enter/exit events also trigger extraction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20040" y="2926080"/>
            <a:ext cx="8503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Labeling Rules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320040" y="3291840"/>
            <a:ext cx="196596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11480" y="3383280"/>
            <a:ext cx="502920" cy="411480"/>
          </a:xfrm>
          <a:prstGeom prst="roundRect">
            <a:avLst>
              <a:gd name="adj" fmla="val 13333"/>
            </a:avLst>
          </a:prstGeom>
          <a:solidFill>
            <a:srgbClr val="028090"/>
          </a:solidFill>
          <a:ln/>
        </p:spPr>
      </p:sp>
      <p:sp>
        <p:nvSpPr>
          <p:cNvPr id="16" name="Text 14"/>
          <p:cNvSpPr/>
          <p:nvPr/>
        </p:nvSpPr>
        <p:spPr>
          <a:xfrm>
            <a:off x="411480" y="3383280"/>
            <a:ext cx="502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01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11480" y="38404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Class Naming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11480" y="4160520"/>
            <a:ext cx="1783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Strict names: Human / Bicycle / Vehicle. No plurals or variants.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2468880" y="3291840"/>
            <a:ext cx="196596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2560320" y="3383280"/>
            <a:ext cx="502920" cy="411480"/>
          </a:xfrm>
          <a:prstGeom prst="roundRect">
            <a:avLst>
              <a:gd name="adj" fmla="val 13333"/>
            </a:avLst>
          </a:prstGeom>
          <a:solidFill>
            <a:srgbClr val="D97706"/>
          </a:solidFill>
          <a:ln/>
        </p:spPr>
      </p:sp>
      <p:sp>
        <p:nvSpPr>
          <p:cNvPr id="21" name="Text 19"/>
          <p:cNvSpPr/>
          <p:nvPr/>
        </p:nvSpPr>
        <p:spPr>
          <a:xfrm>
            <a:off x="2560320" y="3383280"/>
            <a:ext cx="502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02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2560320" y="38404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Tight Bounding Box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2560320" y="4160520"/>
            <a:ext cx="1783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 padding. Boxes hug each object edge-to-edge exactly.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4617720" y="3291840"/>
            <a:ext cx="196596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4709160" y="3383280"/>
            <a:ext cx="502920" cy="411480"/>
          </a:xfrm>
          <a:prstGeom prst="roundRect">
            <a:avLst>
              <a:gd name="adj" fmla="val 13333"/>
            </a:avLst>
          </a:prstGeom>
          <a:solidFill>
            <a:srgbClr val="2D3F6B"/>
          </a:solidFill>
          <a:ln/>
        </p:spPr>
      </p:sp>
      <p:sp>
        <p:nvSpPr>
          <p:cNvPr id="26" name="Text 24"/>
          <p:cNvSpPr/>
          <p:nvPr/>
        </p:nvSpPr>
        <p:spPr>
          <a:xfrm>
            <a:off x="4709160" y="3383280"/>
            <a:ext cx="502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03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4709160" y="38404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Object Extent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4709160" y="4160520"/>
            <a:ext cx="1783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Include entire visible object — no gaps or background pixels.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6766560" y="3291840"/>
            <a:ext cx="196596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6858000" y="3383280"/>
            <a:ext cx="502920" cy="411480"/>
          </a:xfrm>
          <a:prstGeom prst="roundRect">
            <a:avLst>
              <a:gd name="adj" fmla="val 13333"/>
            </a:avLst>
          </a:prstGeom>
          <a:solidFill>
            <a:srgbClr val="059669"/>
          </a:solidFill>
          <a:ln/>
        </p:spPr>
      </p:sp>
      <p:sp>
        <p:nvSpPr>
          <p:cNvPr id="31" name="Text 29"/>
          <p:cNvSpPr/>
          <p:nvPr/>
        </p:nvSpPr>
        <p:spPr>
          <a:xfrm>
            <a:off x="6858000" y="3383280"/>
            <a:ext cx="5029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04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6858000" y="3840480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Consistency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6858000" y="4160520"/>
            <a:ext cx="1783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Same rules across all annotators for reliable mAP evaluation.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Annotation Challenges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Decisions made during labeling and their impact on model quality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20040" y="1097280"/>
            <a:ext cx="4114800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20040" y="1097280"/>
            <a:ext cx="4114800" cy="411480"/>
          </a:xfrm>
          <a:prstGeom prst="roundRect">
            <a:avLst>
              <a:gd name="adj" fmla="val 17778"/>
            </a:avLst>
          </a:prstGeom>
          <a:solidFill>
            <a:srgbClr val="028090"/>
          </a:solidFill>
          <a:ln/>
        </p:spPr>
      </p:sp>
      <p:sp>
        <p:nvSpPr>
          <p:cNvPr id="7" name="Text 5"/>
          <p:cNvSpPr/>
          <p:nvPr/>
        </p:nvSpPr>
        <p:spPr>
          <a:xfrm>
            <a:off x="320040" y="1097280"/>
            <a:ext cx="4114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👁  Shadows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457200" y="1572768"/>
            <a:ext cx="411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Rule: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868680" y="1572768"/>
            <a:ext cx="3429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Label physical silhouette only — never include the shadow.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57200" y="2011680"/>
            <a:ext cx="3840480" cy="685800"/>
          </a:xfrm>
          <a:prstGeom prst="roundRect">
            <a:avLst>
              <a:gd name="adj" fmla="val 6667"/>
            </a:avLst>
          </a:prstGeom>
          <a:solidFill>
            <a:srgbClr val="E8F5F7"/>
          </a:solidFill>
          <a:ln/>
        </p:spPr>
      </p:sp>
      <p:sp>
        <p:nvSpPr>
          <p:cNvPr id="11" name="Text 9"/>
          <p:cNvSpPr/>
          <p:nvPr/>
        </p:nvSpPr>
        <p:spPr>
          <a:xfrm>
            <a:off x="502920" y="2029968"/>
            <a:ext cx="3749040" cy="649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⚡ Mislabeled shadows inflate False Positives and teach wrong spatial extent.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4754880" y="1097280"/>
            <a:ext cx="4114800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4754880" y="1097280"/>
            <a:ext cx="4114800" cy="411480"/>
          </a:xfrm>
          <a:prstGeom prst="roundRect">
            <a:avLst>
              <a:gd name="adj" fmla="val 17778"/>
            </a:avLst>
          </a:prstGeom>
          <a:solidFill>
            <a:srgbClr val="D97706"/>
          </a:solidFill>
          <a:ln/>
        </p:spPr>
      </p:sp>
      <p:sp>
        <p:nvSpPr>
          <p:cNvPr id="14" name="Text 12"/>
          <p:cNvSpPr/>
          <p:nvPr/>
        </p:nvSpPr>
        <p:spPr>
          <a:xfrm>
            <a:off x="4754880" y="1097280"/>
            <a:ext cx="4114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🔍  Occlusion &amp; Truncation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892040" y="1572768"/>
            <a:ext cx="411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D977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Rule: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5303520" y="1572768"/>
            <a:ext cx="3429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Box visible portion only. Label if ≥20% body visible. Skip tiny fragments.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892040" y="2011680"/>
            <a:ext cx="3840480" cy="685800"/>
          </a:xfrm>
          <a:prstGeom prst="roundRect">
            <a:avLst>
              <a:gd name="adj" fmla="val 6667"/>
            </a:avLst>
          </a:prstGeom>
          <a:solidFill>
            <a:srgbClr val="E8F5F7"/>
          </a:solidFill>
          <a:ln/>
        </p:spPr>
      </p:sp>
      <p:sp>
        <p:nvSpPr>
          <p:cNvPr id="18" name="Text 16"/>
          <p:cNvSpPr/>
          <p:nvPr/>
        </p:nvSpPr>
        <p:spPr>
          <a:xfrm>
            <a:off x="4937760" y="2029968"/>
            <a:ext cx="3749040" cy="649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⚡ Guessing hidden parts adds spatial noise and ambiguous samples that harm recall.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20040" y="2971800"/>
            <a:ext cx="4114800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320040" y="2971800"/>
            <a:ext cx="4114800" cy="411480"/>
          </a:xfrm>
          <a:prstGeom prst="roundRect">
            <a:avLst>
              <a:gd name="adj" fmla="val 17778"/>
            </a:avLst>
          </a:prstGeom>
          <a:solidFill>
            <a:srgbClr val="2D3F6B"/>
          </a:solidFill>
          <a:ln/>
        </p:spPr>
      </p:sp>
      <p:sp>
        <p:nvSpPr>
          <p:cNvPr id="21" name="Text 19"/>
          <p:cNvSpPr/>
          <p:nvPr/>
        </p:nvSpPr>
        <p:spPr>
          <a:xfrm>
            <a:off x="320040" y="2971800"/>
            <a:ext cx="4114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📐  Bounding Box Tightness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457200" y="3447288"/>
            <a:ext cx="411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2D3F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Rule: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868680" y="3447288"/>
            <a:ext cx="3429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Zero-padding policy: box must touch each edge. Full object extent captured.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457200" y="3886200"/>
            <a:ext cx="3840480" cy="685800"/>
          </a:xfrm>
          <a:prstGeom prst="roundRect">
            <a:avLst>
              <a:gd name="adj" fmla="val 6667"/>
            </a:avLst>
          </a:prstGeom>
          <a:solidFill>
            <a:srgbClr val="E8F5F7"/>
          </a:solidFill>
          <a:ln/>
        </p:spPr>
      </p:sp>
      <p:sp>
        <p:nvSpPr>
          <p:cNvPr id="25" name="Text 23"/>
          <p:cNvSpPr/>
          <p:nvPr/>
        </p:nvSpPr>
        <p:spPr>
          <a:xfrm>
            <a:off x="502920" y="3904488"/>
            <a:ext cx="3749040" cy="649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⚡ Loose boxes penalize IoU. Inconsistent tightness across annotators hurts mAP.</a:t>
            </a:r>
            <a:endParaRPr lang="en-US" sz="950" dirty="0"/>
          </a:p>
        </p:txBody>
      </p:sp>
      <p:sp>
        <p:nvSpPr>
          <p:cNvPr id="26" name="Shape 24"/>
          <p:cNvSpPr/>
          <p:nvPr/>
        </p:nvSpPr>
        <p:spPr>
          <a:xfrm>
            <a:off x="4754880" y="2971800"/>
            <a:ext cx="4114800" cy="1737360"/>
          </a:xfrm>
          <a:prstGeom prst="roundRect">
            <a:avLst>
              <a:gd name="adj" fmla="val 421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4754880" y="2971800"/>
            <a:ext cx="4114800" cy="411480"/>
          </a:xfrm>
          <a:prstGeom prst="roundRect">
            <a:avLst>
              <a:gd name="adj" fmla="val 17778"/>
            </a:avLst>
          </a:prstGeom>
          <a:solidFill>
            <a:srgbClr val="059669"/>
          </a:solidFill>
          <a:ln/>
        </p:spPr>
      </p:sp>
      <p:sp>
        <p:nvSpPr>
          <p:cNvPr id="28" name="Text 26"/>
          <p:cNvSpPr/>
          <p:nvPr/>
        </p:nvSpPr>
        <p:spPr>
          <a:xfrm>
            <a:off x="4754880" y="2971800"/>
            <a:ext cx="4114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🔲  Negative Samples (~15%)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4892040" y="3447288"/>
            <a:ext cx="411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596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Rule: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5303520" y="3447288"/>
            <a:ext cx="34290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B2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Empty frames intentionally kept at ~15% ratio. No bounding boxes in .txt.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4892040" y="3886200"/>
            <a:ext cx="3840480" cy="685800"/>
          </a:xfrm>
          <a:prstGeom prst="roundRect">
            <a:avLst>
              <a:gd name="adj" fmla="val 6667"/>
            </a:avLst>
          </a:prstGeom>
          <a:solidFill>
            <a:srgbClr val="E8F5F7"/>
          </a:solidFill>
          <a:ln/>
        </p:spPr>
      </p:sp>
      <p:sp>
        <p:nvSpPr>
          <p:cNvPr id="32" name="Text 30"/>
          <p:cNvSpPr/>
          <p:nvPr/>
        </p:nvSpPr>
        <p:spPr>
          <a:xfrm>
            <a:off x="4937760" y="3904488"/>
            <a:ext cx="3749040" cy="6492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i="1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⚡ Teaches model what background looks like. Without negatives → high False Positive rate.</a:t>
            </a:r>
            <a:endParaRPr lang="en-US" sz="950" dirty="0"/>
          </a:p>
        </p:txBody>
      </p:sp>
      <p:sp>
        <p:nvSpPr>
          <p:cNvPr id="33" name="Shape 31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Model &amp; Training Setup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YOLOv8n · Google Colab (T4 GPU) · 150 epochs · Early Stopping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20040" y="1051560"/>
            <a:ext cx="19659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20040" y="1051560"/>
            <a:ext cx="1965960" cy="274320"/>
          </a:xfrm>
          <a:prstGeom prst="roundRect">
            <a:avLst>
              <a:gd name="adj" fmla="val 26667"/>
            </a:avLst>
          </a:prstGeom>
          <a:solidFill>
            <a:srgbClr val="028090"/>
          </a:solidFill>
          <a:ln/>
        </p:spPr>
      </p:sp>
      <p:sp>
        <p:nvSpPr>
          <p:cNvPr id="7" name="Text 5"/>
          <p:cNvSpPr/>
          <p:nvPr/>
        </p:nvSpPr>
        <p:spPr>
          <a:xfrm>
            <a:off x="320040" y="1051560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 Model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320040" y="1353312"/>
            <a:ext cx="1965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02809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yolov8n.pt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411480" y="1810512"/>
            <a:ext cx="1783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Nano — optimized for edge/drone devices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2468880" y="1051560"/>
            <a:ext cx="19659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468880" y="1051560"/>
            <a:ext cx="1965960" cy="274320"/>
          </a:xfrm>
          <a:prstGeom prst="roundRect">
            <a:avLst>
              <a:gd name="adj" fmla="val 26667"/>
            </a:avLst>
          </a:prstGeom>
          <a:solidFill>
            <a:srgbClr val="D97706"/>
          </a:solidFill>
          <a:ln/>
        </p:spPr>
      </p:sp>
      <p:sp>
        <p:nvSpPr>
          <p:cNvPr id="12" name="Text 10"/>
          <p:cNvSpPr/>
          <p:nvPr/>
        </p:nvSpPr>
        <p:spPr>
          <a:xfrm>
            <a:off x="2468880" y="1051560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Epochs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2468880" y="1353312"/>
            <a:ext cx="1965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D97706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150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2560320" y="1810512"/>
            <a:ext cx="1783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stopping: patience=15 epochs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4617720" y="1051560"/>
            <a:ext cx="19659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617720" y="1051560"/>
            <a:ext cx="1965960" cy="274320"/>
          </a:xfrm>
          <a:prstGeom prst="roundRect">
            <a:avLst>
              <a:gd name="adj" fmla="val 26667"/>
            </a:avLst>
          </a:prstGeom>
          <a:solidFill>
            <a:srgbClr val="2D3F6B"/>
          </a:solidFill>
          <a:ln/>
        </p:spPr>
      </p:sp>
      <p:sp>
        <p:nvSpPr>
          <p:cNvPr id="17" name="Text 15"/>
          <p:cNvSpPr/>
          <p:nvPr/>
        </p:nvSpPr>
        <p:spPr>
          <a:xfrm>
            <a:off x="4617720" y="1051560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Image Size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617720" y="1353312"/>
            <a:ext cx="1965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2D3F6B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640 px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4709160" y="1810512"/>
            <a:ext cx="1783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imgsz=640, batch=16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6766560" y="1051560"/>
            <a:ext cx="196596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766560" y="1051560"/>
            <a:ext cx="1965960" cy="274320"/>
          </a:xfrm>
          <a:prstGeom prst="roundRect">
            <a:avLst>
              <a:gd name="adj" fmla="val 26667"/>
            </a:avLst>
          </a:prstGeom>
          <a:solidFill>
            <a:srgbClr val="059669"/>
          </a:solidFill>
          <a:ln/>
        </p:spPr>
      </p:sp>
      <p:sp>
        <p:nvSpPr>
          <p:cNvPr id="22" name="Text 20"/>
          <p:cNvSpPr/>
          <p:nvPr/>
        </p:nvSpPr>
        <p:spPr>
          <a:xfrm>
            <a:off x="6766560" y="1051560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Dataset Split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6766560" y="1353312"/>
            <a:ext cx="1965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059669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80/10/10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6858000" y="1810512"/>
            <a:ext cx="1783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 / Validation / Test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320040" y="2606040"/>
            <a:ext cx="8503920" cy="1874520"/>
          </a:xfrm>
          <a:prstGeom prst="roundRect">
            <a:avLst>
              <a:gd name="adj" fmla="val 3902"/>
            </a:avLst>
          </a:prstGeom>
          <a:solidFill>
            <a:srgbClr val="1E1E2E"/>
          </a:solidFill>
          <a:ln/>
        </p:spPr>
      </p:sp>
      <p:sp>
        <p:nvSpPr>
          <p:cNvPr id="26" name="Shape 24"/>
          <p:cNvSpPr/>
          <p:nvPr/>
        </p:nvSpPr>
        <p:spPr>
          <a:xfrm>
            <a:off x="320040" y="2606040"/>
            <a:ext cx="1463040" cy="274320"/>
          </a:xfrm>
          <a:prstGeom prst="roundRect">
            <a:avLst>
              <a:gd name="adj" fmla="val 20000"/>
            </a:avLst>
          </a:prstGeom>
          <a:solidFill>
            <a:srgbClr val="028090"/>
          </a:solidFill>
          <a:ln/>
        </p:spPr>
      </p:sp>
      <p:sp>
        <p:nvSpPr>
          <p:cNvPr id="27" name="Text 25"/>
          <p:cNvSpPr/>
          <p:nvPr/>
        </p:nvSpPr>
        <p:spPr>
          <a:xfrm>
            <a:off x="320040" y="2606040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train.py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457200" y="2926080"/>
            <a:ext cx="8229600" cy="210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C9D1D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 xml:space="preserve">model = YOLO("yolov8n.pt")                  </a:t>
            </a:r>
            <a:endParaRPr lang="en-US" sz="950" dirty="0"/>
          </a:p>
        </p:txBody>
      </p:sp>
      <p:sp>
        <p:nvSpPr>
          <p:cNvPr id="29" name="Text 27"/>
          <p:cNvSpPr/>
          <p:nvPr/>
        </p:nvSpPr>
        <p:spPr>
          <a:xfrm>
            <a:off x="457200" y="3118104"/>
            <a:ext cx="8229600" cy="210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C9D1D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model.train(</a:t>
            </a:r>
            <a:endParaRPr lang="en-US" sz="950" dirty="0"/>
          </a:p>
        </p:txBody>
      </p:sp>
      <p:sp>
        <p:nvSpPr>
          <p:cNvPr id="30" name="Text 28"/>
          <p:cNvSpPr/>
          <p:nvPr/>
        </p:nvSpPr>
        <p:spPr>
          <a:xfrm>
            <a:off x="457200" y="3310128"/>
            <a:ext cx="8229600" cy="210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C9D1D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 xml:space="preserve">    data="./unified_dataset_80_10_10/data.yaml",</a:t>
            </a:r>
            <a:endParaRPr lang="en-US" sz="950" dirty="0"/>
          </a:p>
        </p:txBody>
      </p:sp>
      <p:sp>
        <p:nvSpPr>
          <p:cNvPr id="31" name="Text 29"/>
          <p:cNvSpPr/>
          <p:nvPr/>
        </p:nvSpPr>
        <p:spPr>
          <a:xfrm>
            <a:off x="457200" y="3502152"/>
            <a:ext cx="8229600" cy="210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C9D1D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 xml:space="preserve">    epochs=150,  imgsz=640,  batch=16,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457200" y="3694176"/>
            <a:ext cx="8229600" cy="210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A99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 xml:space="preserve">    patience=15,              # Early Stopping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457200" y="3886200"/>
            <a:ext cx="8229600" cy="210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6A9955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 xml:space="preserve">    box=7.5,  cls=1.5,  cos_lr=True,  # Aerial tuning</a:t>
            </a:r>
            <a:endParaRPr lang="en-US" sz="950" dirty="0"/>
          </a:p>
        </p:txBody>
      </p:sp>
      <p:sp>
        <p:nvSpPr>
          <p:cNvPr id="34" name="Text 32"/>
          <p:cNvSpPr/>
          <p:nvPr/>
        </p:nvSpPr>
        <p:spPr>
          <a:xfrm>
            <a:off x="457200" y="4078224"/>
            <a:ext cx="8229600" cy="210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dirty="0">
                <a:solidFill>
                  <a:srgbClr val="C9D1D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 xml:space="preserve">    project="Ariel_Project",  name="drone_model_final")</a:t>
            </a:r>
            <a:endParaRPr lang="en-US" sz="950" dirty="0"/>
          </a:p>
        </p:txBody>
      </p:sp>
      <p:sp>
        <p:nvSpPr>
          <p:cNvPr id="35" name="Shape 33"/>
          <p:cNvSpPr/>
          <p:nvPr/>
        </p:nvSpPr>
        <p:spPr>
          <a:xfrm>
            <a:off x="320040" y="4590288"/>
            <a:ext cx="8503920" cy="347472"/>
          </a:xfrm>
          <a:prstGeom prst="roundRect">
            <a:avLst>
              <a:gd name="adj" fmla="val 15789"/>
            </a:avLst>
          </a:prstGeom>
          <a:solidFill>
            <a:srgbClr val="E8F5F7"/>
          </a:solidFill>
          <a:ln/>
        </p:spPr>
      </p:sp>
      <p:sp>
        <p:nvSpPr>
          <p:cNvPr id="36" name="Text 34"/>
          <p:cNvSpPr/>
          <p:nvPr/>
        </p:nvSpPr>
        <p:spPr>
          <a:xfrm>
            <a:off x="320040" y="4590288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🚀 Platform: Google Colab (T4 GPU)  ·  ⚡ Inference: 2.3 ms (4.2 ms total)  ·  📦 Export: ONNX</a:t>
            </a:r>
            <a:endParaRPr lang="en-US" sz="1050" dirty="0"/>
          </a:p>
        </p:txBody>
      </p:sp>
      <p:sp>
        <p:nvSpPr>
          <p:cNvPr id="37" name="Shape 35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Quantitative Results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231 test images · 501 instances · YOLO val output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20040" y="1051560"/>
            <a:ext cx="1965960" cy="1005840"/>
          </a:xfrm>
          <a:prstGeom prst="roundRect">
            <a:avLst>
              <a:gd name="adj" fmla="val 9091"/>
            </a:avLst>
          </a:prstGeom>
          <a:solidFill>
            <a:srgbClr val="028090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320040" y="1051560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91.8%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320040" y="1600200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mAP@0.5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320040" y="1828800"/>
            <a:ext cx="19659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classes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468880" y="1051560"/>
            <a:ext cx="1965960" cy="1005840"/>
          </a:xfrm>
          <a:prstGeom prst="roundRect">
            <a:avLst>
              <a:gd name="adj" fmla="val 9091"/>
            </a:avLst>
          </a:prstGeom>
          <a:solidFill>
            <a:srgbClr val="2D3F6B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2468880" y="1051560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95.6%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2468880" y="1600200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Precision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2468880" y="1828800"/>
            <a:ext cx="19659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classes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4617720" y="1051560"/>
            <a:ext cx="1965960" cy="1005840"/>
          </a:xfrm>
          <a:prstGeom prst="roundRect">
            <a:avLst>
              <a:gd name="adj" fmla="val 9091"/>
            </a:avLst>
          </a:prstGeom>
          <a:solidFill>
            <a:srgbClr val="D97706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617720" y="1051560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92.6%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4617720" y="1600200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Recall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617720" y="1828800"/>
            <a:ext cx="19659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classes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766560" y="1051560"/>
            <a:ext cx="1965960" cy="1005840"/>
          </a:xfrm>
          <a:prstGeom prst="roundRect">
            <a:avLst>
              <a:gd name="adj" fmla="val 9091"/>
            </a:avLst>
          </a:prstGeom>
          <a:solidFill>
            <a:srgbClr val="059669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6766560" y="1051560"/>
            <a:ext cx="1965960" cy="59436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85.0%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6766560" y="1600200"/>
            <a:ext cx="19659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mAP@0.5:0.95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766560" y="1828800"/>
            <a:ext cx="19659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stricter threshold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320040" y="2240280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Per-Class Breakdown</a:t>
            </a:r>
            <a:endParaRPr lang="en-US" sz="130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20040" y="2633472"/>
          <a:ext cx="8503920" cy="1691640"/>
        </p:xfrm>
        <a:graphic>
          <a:graphicData uri="http://schemas.openxmlformats.org/drawingml/2006/table">
            <a:tbl>
              <a:tblPr/>
              <a:tblGrid>
                <a:gridCol w="1214846"/>
                <a:gridCol w="1214846"/>
                <a:gridCol w="1214846"/>
                <a:gridCol w="1214846"/>
                <a:gridCol w="1214846"/>
                <a:gridCol w="1214846"/>
                <a:gridCol w="1214846"/>
              </a:tblGrid>
              <a:tr h="32918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Class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Images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Instances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Precision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Recall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mAP@0.5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mAP@0.5:0.95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A4A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231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2809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0.956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2809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0.926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2809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0.918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2809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0.850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2FF"/>
                    </a:solidFill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Human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188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385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0.949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0.958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5966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0.951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0.845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Bicycle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0.918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0.818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D9770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0.807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0.713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8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Vehicle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61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1.000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b="1" dirty="0">
                          <a:solidFill>
                            <a:srgbClr val="05966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0.995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0.993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E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Shape 20"/>
          <p:cNvSpPr/>
          <p:nvPr/>
        </p:nvSpPr>
        <p:spPr>
          <a:xfrm>
            <a:off x="320040" y="4407408"/>
            <a:ext cx="8503920" cy="347472"/>
          </a:xfrm>
          <a:prstGeom prst="roundRect">
            <a:avLst>
              <a:gd name="adj" fmla="val 15789"/>
            </a:avLst>
          </a:prstGeom>
          <a:solidFill>
            <a:srgbClr val="E8F5F7"/>
          </a:solidFill>
          <a:ln/>
        </p:spPr>
      </p:sp>
      <p:sp>
        <p:nvSpPr>
          <p:cNvPr id="24" name="Text 21"/>
          <p:cNvSpPr/>
          <p:nvPr/>
        </p:nvSpPr>
        <p:spPr>
          <a:xfrm>
            <a:off x="320040" y="4407408"/>
            <a:ext cx="8503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F1 Score (all classes): 0.94  ·  Vehicle achieves perfect 1.0 precision &amp; recall  ·  Bicycle lowest due to class imbalance (597 samples vs 3,642 Human)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A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B2A4A"/>
          </a:solidFill>
          <a:ln/>
        </p:spPr>
      </p:sp>
      <p:sp>
        <p:nvSpPr>
          <p:cNvPr id="3" name="Text 1"/>
          <p:cNvSpPr/>
          <p:nvPr/>
        </p:nvSpPr>
        <p:spPr>
          <a:xfrm>
            <a:off x="457200" y="4572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Evaluation Curves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57200" y="5943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280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Precision-Recall · F1-Confidence · Recall-Confidence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228600" y="1051560"/>
            <a:ext cx="2834640" cy="3200400"/>
          </a:xfrm>
          <a:prstGeom prst="roundRect">
            <a:avLst>
              <a:gd name="adj" fmla="val 258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320040" y="1097280"/>
            <a:ext cx="2651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 Curve  ·  mAP@0.5: 0.918</a:t>
            </a:r>
            <a:endParaRPr lang="en-US" sz="1000" dirty="0"/>
          </a:p>
        </p:txBody>
      </p:sp>
      <p:pic>
        <p:nvPicPr>
          <p:cNvPr id="7" name="Image 0" descr="/mnt/user-data/uploads/WhatsApp_Image_2026-06-24_at_00_12_24__2_.jpeg"/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274320" y="1417320"/>
            <a:ext cx="2697480" cy="269748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3154680" y="1051560"/>
            <a:ext cx="2834640" cy="3200400"/>
          </a:xfrm>
          <a:prstGeom prst="roundRect">
            <a:avLst>
              <a:gd name="adj" fmla="val 258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3246120" y="1097280"/>
            <a:ext cx="2651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F1-Confidence  ·  Best F1: 0.94</a:t>
            </a:r>
            <a:endParaRPr lang="en-US" sz="1000" dirty="0"/>
          </a:p>
        </p:txBody>
      </p:sp>
      <p:pic>
        <p:nvPicPr>
          <p:cNvPr id="10" name="Image 1" descr="/mnt/user-data/uploads/WhatsApp_Image_2026-06-24_at_00_12_24__1_.jpeg"/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200400" y="1417320"/>
            <a:ext cx="2697480" cy="269748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6080760" y="1051560"/>
            <a:ext cx="2834640" cy="3200400"/>
          </a:xfrm>
          <a:prstGeom prst="roundRect">
            <a:avLst>
              <a:gd name="adj" fmla="val 258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01600" dist="38100" dir="2700000">
              <a:srgbClr val="000000">
                <a:alpha val="12000"/>
              </a:srgbClr>
            </a:outerShdw>
          </a:effectLst>
        </p:spPr>
      </p:sp>
      <p:sp>
        <p:nvSpPr>
          <p:cNvPr id="12" name="Text 8"/>
          <p:cNvSpPr/>
          <p:nvPr/>
        </p:nvSpPr>
        <p:spPr>
          <a:xfrm>
            <a:off x="6172200" y="1097280"/>
            <a:ext cx="2651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Recall-Confidence  ·  Recall: 0.93</a:t>
            </a:r>
            <a:endParaRPr lang="en-US" sz="1000" dirty="0"/>
          </a:p>
        </p:txBody>
      </p:sp>
      <p:pic>
        <p:nvPicPr>
          <p:cNvPr id="13" name="Image 2" descr="/mnt/user-data/uploads/WhatsApp_Image_2026-06-24_at_00_12_25__4_.jpeg"/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6126480" y="1417320"/>
            <a:ext cx="2697480" cy="269748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228600" y="4370832"/>
            <a:ext cx="8686800" cy="384048"/>
          </a:xfrm>
          <a:prstGeom prst="roundRect">
            <a:avLst>
              <a:gd name="adj" fmla="val 14286"/>
            </a:avLst>
          </a:prstGeom>
          <a:solidFill>
            <a:srgbClr val="E8F5F7"/>
          </a:solidFill>
          <a:ln/>
        </p:spPr>
      </p:sp>
      <p:sp>
        <p:nvSpPr>
          <p:cNvPr id="15" name="Text 10"/>
          <p:cNvSpPr/>
          <p:nvPr/>
        </p:nvSpPr>
        <p:spPr>
          <a:xfrm>
            <a:off x="320040" y="4370832"/>
            <a:ext cx="8503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016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Bicycle (orange) consistently lowest across all curves — explained by class imbalance (597 instances vs 3,642 Human). Vehicle (green) achieves near-perfect scores.</a:t>
            </a:r>
            <a:endParaRPr lang="en-US" sz="1000" dirty="0"/>
          </a:p>
        </p:txBody>
      </p:sp>
      <p:sp>
        <p:nvSpPr>
          <p:cNvPr id="16" name="Shape 11"/>
          <p:cNvSpPr/>
          <p:nvPr/>
        </p:nvSpPr>
        <p:spPr>
          <a:xfrm>
            <a:off x="0" y="4869180"/>
            <a:ext cx="9144000" cy="274320"/>
          </a:xfrm>
          <a:prstGeom prst="rect">
            <a:avLst/>
          </a:prstGeom>
          <a:solidFill>
            <a:srgbClr val="028090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Ariel Project — Final Presentation</dc:title>
  <dc:subject>PptxGenJS Presentation</dc:subject>
  <dc:creator>Group-One THI-THD</dc:creator>
  <cp:lastModifiedBy>Group-One THI-THD</cp:lastModifiedBy>
  <cp:revision>1</cp:revision>
  <dcterms:created xsi:type="dcterms:W3CDTF">2026-06-25T11:03:27Z</dcterms:created>
  <dcterms:modified xsi:type="dcterms:W3CDTF">2026-06-25T11:03:27Z</dcterms:modified>
</cp:coreProperties>
</file>